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8" r:id="rId3"/>
    <p:sldId id="259" r:id="rId4"/>
    <p:sldId id="260" r:id="rId5"/>
    <p:sldId id="261" r:id="rId6"/>
    <p:sldId id="262" r:id="rId7"/>
    <p:sldId id="263" r:id="rId8"/>
    <p:sldId id="264" r:id="rId9"/>
    <p:sldId id="27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6" autoAdjust="0"/>
    <p:restoredTop sz="94624" autoAdjust="0"/>
  </p:normalViewPr>
  <p:slideViewPr>
    <p:cSldViewPr>
      <p:cViewPr varScale="1">
        <p:scale>
          <a:sx n="65" d="100"/>
          <a:sy n="65" d="100"/>
        </p:scale>
        <p:origin x="-594" y="-108"/>
      </p:cViewPr>
      <p:guideLst>
        <p:guide orient="horz" pos="2160"/>
        <p:guide pos="2880"/>
      </p:guideLst>
    </p:cSldViewPr>
  </p:slideViewPr>
  <p:outlineViewPr>
    <p:cViewPr>
      <p:scale>
        <a:sx n="33" d="100"/>
        <a:sy n="33" d="100"/>
      </p:scale>
      <p:origin x="24"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29.01.2013</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29.01.2013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29.01.2013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29.01.2013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29.01.2013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29.01.2013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29.01.2013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29.01.2013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29.01.2013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29.01.2013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29.01.2013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29.01.2013</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428604"/>
            <a:ext cx="8358246" cy="5643602"/>
          </a:xfrm>
        </p:spPr>
        <p:txBody>
          <a:bodyPr>
            <a:normAutofit fontScale="90000"/>
          </a:bodyPr>
          <a:lstStyle/>
          <a:p>
            <a:pPr algn="ctr"/>
            <a:r>
              <a:rPr lang="ru-RU" dirty="0" smtClean="0">
                <a:solidFill>
                  <a:schemeClr val="accent5">
                    <a:lumMod val="40000"/>
                    <a:lumOff val="60000"/>
                  </a:schemeClr>
                </a:solidFill>
                <a:latin typeface="Times New Roman" pitchFamily="18" charset="0"/>
                <a:cs typeface="Times New Roman" pitchFamily="18" charset="0"/>
              </a:rPr>
              <a:t>Послевузовское образование </a:t>
            </a:r>
            <a:br>
              <a:rPr lang="ru-RU" dirty="0" smtClean="0">
                <a:solidFill>
                  <a:schemeClr val="accent5">
                    <a:lumMod val="40000"/>
                    <a:lumOff val="60000"/>
                  </a:schemeClr>
                </a:solidFill>
                <a:latin typeface="Times New Roman" pitchFamily="18" charset="0"/>
                <a:cs typeface="Times New Roman" pitchFamily="18" charset="0"/>
              </a:rPr>
            </a:br>
            <a:r>
              <a:rPr lang="ru-RU" dirty="0" smtClean="0">
                <a:solidFill>
                  <a:schemeClr val="accent5">
                    <a:lumMod val="40000"/>
                    <a:lumOff val="60000"/>
                  </a:schemeClr>
                </a:solidFill>
                <a:latin typeface="Times New Roman" pitchFamily="18" charset="0"/>
                <a:cs typeface="Times New Roman" pitchFamily="18" charset="0"/>
              </a:rPr>
              <a:t>как условие </a:t>
            </a:r>
            <a:br>
              <a:rPr lang="ru-RU" dirty="0" smtClean="0">
                <a:solidFill>
                  <a:schemeClr val="accent5">
                    <a:lumMod val="40000"/>
                    <a:lumOff val="60000"/>
                  </a:schemeClr>
                </a:solidFill>
                <a:latin typeface="Times New Roman" pitchFamily="18" charset="0"/>
                <a:cs typeface="Times New Roman" pitchFamily="18" charset="0"/>
              </a:rPr>
            </a:br>
            <a:r>
              <a:rPr lang="ru-RU" dirty="0" smtClean="0">
                <a:solidFill>
                  <a:schemeClr val="accent5">
                    <a:lumMod val="40000"/>
                    <a:lumOff val="60000"/>
                  </a:schemeClr>
                </a:solidFill>
                <a:latin typeface="Times New Roman" pitchFamily="18" charset="0"/>
                <a:cs typeface="Times New Roman" pitchFamily="18" charset="0"/>
              </a:rPr>
              <a:t>непрерывной подготовки и</a:t>
            </a:r>
            <a:br>
              <a:rPr lang="ru-RU" dirty="0" smtClean="0">
                <a:solidFill>
                  <a:schemeClr val="accent5">
                    <a:lumMod val="40000"/>
                    <a:lumOff val="60000"/>
                  </a:schemeClr>
                </a:solidFill>
                <a:latin typeface="Times New Roman" pitchFamily="18" charset="0"/>
                <a:cs typeface="Times New Roman" pitchFamily="18" charset="0"/>
              </a:rPr>
            </a:br>
            <a:r>
              <a:rPr lang="ru-RU" dirty="0" smtClean="0">
                <a:solidFill>
                  <a:schemeClr val="accent5">
                    <a:lumMod val="40000"/>
                    <a:lumOff val="60000"/>
                  </a:schemeClr>
                </a:solidFill>
                <a:latin typeface="Times New Roman" pitchFamily="18" charset="0"/>
                <a:cs typeface="Times New Roman" pitchFamily="18" charset="0"/>
              </a:rPr>
              <a:t> повышения квалификации современного специалиста</a:t>
            </a:r>
            <a:br>
              <a:rPr lang="ru-RU" dirty="0" smtClean="0">
                <a:solidFill>
                  <a:schemeClr val="accent5">
                    <a:lumMod val="40000"/>
                    <a:lumOff val="60000"/>
                  </a:schemeClr>
                </a:solidFill>
                <a:latin typeface="Times New Roman" pitchFamily="18" charset="0"/>
                <a:cs typeface="Times New Roman" pitchFamily="18" charset="0"/>
              </a:rPr>
            </a:br>
            <a:endParaRPr lang="ru-RU" dirty="0">
              <a:solidFill>
                <a:schemeClr val="accent5">
                  <a:lumMod val="40000"/>
                  <a:lumOff val="60000"/>
                </a:schemeClr>
              </a:solidFill>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428604"/>
            <a:ext cx="7885014" cy="5643602"/>
          </a:xfrm>
        </p:spPr>
        <p:txBody>
          <a:bodyPr>
            <a:normAutofit/>
          </a:bodyPr>
          <a:lstStyle/>
          <a:p>
            <a:pPr algn="l"/>
            <a:r>
              <a:rPr lang="ru-RU" sz="2800" dirty="0" smtClean="0">
                <a:latin typeface="Times New Roman" pitchFamily="18" charset="0"/>
                <a:cs typeface="Times New Roman" pitchFamily="18" charset="0"/>
              </a:rPr>
              <a:t>Образовательный процесс при реализации образовательных программ послевузовского образования организуется по учебным годам. Учебный год при реализации образовательных программ послевузовского образования делится на полугодия.</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endParaRPr lang="ru-RU" sz="2000" dirty="0">
              <a:solidFill>
                <a:schemeClr val="accent3"/>
              </a:solidFill>
              <a:latin typeface="Times New Roman" pitchFamily="18" charset="0"/>
              <a:cs typeface="Times New Roman" pitchFamily="18" charset="0"/>
            </a:endParaRPr>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428604"/>
            <a:ext cx="7885014" cy="5643602"/>
          </a:xfrm>
        </p:spPr>
        <p:txBody>
          <a:bodyPr>
            <a:normAutofit/>
          </a:bodyPr>
          <a:lstStyle/>
          <a:p>
            <a:pPr algn="l"/>
            <a:r>
              <a:rPr lang="ru-RU" sz="2800" dirty="0" smtClean="0">
                <a:latin typeface="Times New Roman" pitchFamily="18" charset="0"/>
                <a:cs typeface="Times New Roman" pitchFamily="18" charset="0"/>
              </a:rPr>
              <a:t>Для аспирантов (адъюнктов), осваивающих образовательную программу аспирантуры (адъюнктуры), обеспечивающую получение научной квалификации "Исследователь", в дневной форме получения образования, докторантов устанавливаются </a:t>
            </a:r>
            <a:r>
              <a:rPr lang="ru-RU" sz="2800" dirty="0" smtClean="0">
                <a:solidFill>
                  <a:srgbClr val="FFC000"/>
                </a:solidFill>
                <a:latin typeface="Times New Roman" pitchFamily="18" charset="0"/>
                <a:cs typeface="Times New Roman" pitchFamily="18" charset="0"/>
              </a:rPr>
              <a:t>ежегодные каникулы </a:t>
            </a:r>
            <a:r>
              <a:rPr lang="ru-RU" sz="2800" dirty="0" smtClean="0">
                <a:latin typeface="Times New Roman" pitchFamily="18" charset="0"/>
                <a:cs typeface="Times New Roman" pitchFamily="18" charset="0"/>
              </a:rPr>
              <a:t>продолжительностью тридцать календарных дней.</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000" dirty="0" smtClean="0"/>
              <a:t/>
            </a:r>
            <a:br>
              <a:rPr lang="ru-RU" sz="2000" dirty="0" smtClean="0"/>
            </a:br>
            <a:endParaRPr lang="ru-RU" sz="2000" dirty="0">
              <a:solidFill>
                <a:schemeClr val="accent3"/>
              </a:solidFill>
              <a:latin typeface="Times New Roman" pitchFamily="18" charset="0"/>
              <a:cs typeface="Times New Roman" pitchFamily="18" charset="0"/>
            </a:endParaRPr>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428604"/>
            <a:ext cx="7885014" cy="5643602"/>
          </a:xfrm>
        </p:spPr>
        <p:txBody>
          <a:bodyPr>
            <a:noAutofit/>
          </a:bodyPr>
          <a:lstStyle/>
          <a:p>
            <a:pPr algn="l"/>
            <a:r>
              <a:rPr lang="ru-RU" sz="2800" dirty="0" smtClean="0">
                <a:latin typeface="Times New Roman" pitchFamily="18" charset="0"/>
                <a:cs typeface="Times New Roman" pitchFamily="18" charset="0"/>
              </a:rPr>
              <a:t>Образовательный процесс при реализации образовательных программ послевузовского образования организуется в формах учебных занятий (лекции, практические занятия, консультации) и научных исследований.</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Образовательный процесс осуществляется в группах или индивидуально.</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Участниками образовательного процесса являются аспиранты, адъюнкты, докторанты, соискатели, педагогические работники, в том числе научные руководители, научные консультанты.</a:t>
            </a:r>
            <a:endParaRPr lang="ru-RU" sz="2800" dirty="0">
              <a:latin typeface="Times New Roman" pitchFamily="18" charset="0"/>
              <a:cs typeface="Times New Roman" pitchFamily="18" charset="0"/>
            </a:endParaRPr>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428604"/>
            <a:ext cx="7885014" cy="5643602"/>
          </a:xfrm>
        </p:spPr>
        <p:txBody>
          <a:bodyPr>
            <a:normAutofit/>
          </a:bodyPr>
          <a:lstStyle/>
          <a:p>
            <a:pPr algn="l"/>
            <a:r>
              <a:rPr lang="ru-RU" sz="2800" dirty="0" smtClean="0">
                <a:solidFill>
                  <a:schemeClr val="accent3">
                    <a:lumMod val="75000"/>
                  </a:schemeClr>
                </a:solidFill>
                <a:latin typeface="Times New Roman" pitchFamily="18" charset="0"/>
                <a:cs typeface="Times New Roman" pitchFamily="18" charset="0"/>
              </a:rPr>
              <a:t>Научный руководитель </a:t>
            </a:r>
            <a:r>
              <a:rPr lang="ru-RU" sz="2800" dirty="0" smtClean="0">
                <a:latin typeface="Times New Roman" pitchFamily="18" charset="0"/>
                <a:cs typeface="Times New Roman" pitchFamily="18" charset="0"/>
              </a:rPr>
              <a:t>– специалист, назначаемый руководителем учреждения образования (организации, реализующей образовательные программы послевузовского образования) для оказания помощи в освоении содержания образовательной программы аспирантуры (адъюнктуры), обеспечивающей получение научной квалификации "Исследователь", и подготовке квалификационной научной работы (диссертации) на соискание ученой степени кандидата наук.</a:t>
            </a:r>
            <a:endParaRPr lang="ru-RU" sz="2000" dirty="0">
              <a:solidFill>
                <a:schemeClr val="accent3"/>
              </a:solidFill>
              <a:latin typeface="Times New Roman" pitchFamily="18" charset="0"/>
              <a:cs typeface="Times New Roman" pitchFamily="18" charset="0"/>
            </a:endParaRPr>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428604"/>
            <a:ext cx="7885014" cy="5643602"/>
          </a:xfrm>
        </p:spPr>
        <p:txBody>
          <a:bodyPr>
            <a:normAutofit/>
          </a:bodyPr>
          <a:lstStyle/>
          <a:p>
            <a:pPr algn="l"/>
            <a:r>
              <a:rPr lang="ru-RU" sz="2800" dirty="0" smtClean="0">
                <a:solidFill>
                  <a:schemeClr val="accent3">
                    <a:lumMod val="75000"/>
                  </a:schemeClr>
                </a:solidFill>
                <a:latin typeface="Times New Roman" pitchFamily="18" charset="0"/>
                <a:cs typeface="Times New Roman" pitchFamily="18" charset="0"/>
              </a:rPr>
              <a:t>Научный консультант </a:t>
            </a:r>
            <a:r>
              <a:rPr lang="ru-RU" sz="2800" dirty="0" smtClean="0">
                <a:latin typeface="Times New Roman" pitchFamily="18" charset="0"/>
                <a:cs typeface="Times New Roman" pitchFamily="18" charset="0"/>
              </a:rPr>
              <a:t>– специалист, назначаемый руководителем учреждения образования (организации, реализующей образовательные программы послевузовского образования) для оказания помощи в освоении содержания образовательной программы докторантуры и подготовке квалификационной научной работы (диссертации) на соискание ученой степени доктора наук.</a:t>
            </a:r>
            <a:br>
              <a:rPr lang="ru-RU" sz="28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endParaRPr lang="ru-RU" sz="2000" dirty="0">
              <a:solidFill>
                <a:schemeClr val="accent3"/>
              </a:solidFill>
              <a:latin typeface="Times New Roman" pitchFamily="18" charset="0"/>
              <a:cs typeface="Times New Roman" pitchFamily="18" charset="0"/>
            </a:endParaRPr>
          </a:p>
        </p:txBody>
      </p:sp>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428604"/>
            <a:ext cx="7885014" cy="6000792"/>
          </a:xfrm>
        </p:spPr>
        <p:txBody>
          <a:bodyPr>
            <a:normAutofit fontScale="90000"/>
          </a:bodyPr>
          <a:lstStyle/>
          <a:p>
            <a:pPr algn="l">
              <a:tabLst>
                <a:tab pos="354013" algn="l"/>
              </a:tabLst>
            </a:pPr>
            <a:r>
              <a:rPr lang="ru-RU" sz="2800" dirty="0" smtClean="0">
                <a:latin typeface="Times New Roman" pitchFamily="18" charset="0"/>
                <a:cs typeface="Times New Roman" pitchFamily="18" charset="0"/>
              </a:rPr>
              <a:t>Аспиранты</a:t>
            </a:r>
            <a:r>
              <a:rPr lang="ru-RU" sz="2800" dirty="0" smtClean="0">
                <a:latin typeface="Times New Roman" pitchFamily="18" charset="0"/>
                <a:cs typeface="Times New Roman" pitchFamily="18" charset="0"/>
              </a:rPr>
              <a:t>, адъюнкты, докторанты, соискатели при освоении содержания образовательных программ послевузовского образования проходят текущую аттестацию</a:t>
            </a:r>
            <a:r>
              <a:rPr lang="ru-RU" sz="2800" dirty="0" smtClean="0">
                <a:latin typeface="Times New Roman" pitchFamily="18" charset="0"/>
                <a:cs typeface="Times New Roman" pitchFamily="18" charset="0"/>
              </a:rPr>
              <a:t>.</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smtClean="0">
                <a:solidFill>
                  <a:schemeClr val="accent3">
                    <a:lumMod val="75000"/>
                  </a:schemeClr>
                </a:solidFill>
                <a:latin typeface="Times New Roman" pitchFamily="18" charset="0"/>
                <a:cs typeface="Times New Roman" pitchFamily="18" charset="0"/>
              </a:rPr>
              <a:t>Формами текущей аттестации являются</a:t>
            </a:r>
            <a:r>
              <a:rPr lang="ru-RU" sz="2800" dirty="0" smtClean="0">
                <a:latin typeface="Times New Roman" pitchFamily="18" charset="0"/>
                <a:cs typeface="Times New Roman" pitchFamily="18" charset="0"/>
              </a:rPr>
              <a:t>:</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1.	</a:t>
            </a:r>
            <a:r>
              <a:rPr lang="ru-RU" sz="2800" dirty="0" smtClean="0">
                <a:solidFill>
                  <a:srgbClr val="FFC000"/>
                </a:solidFill>
                <a:latin typeface="Times New Roman" pitchFamily="18" charset="0"/>
                <a:cs typeface="Times New Roman" pitchFamily="18" charset="0"/>
              </a:rPr>
              <a:t>отчет </a:t>
            </a:r>
            <a:r>
              <a:rPr lang="ru-RU" sz="2800" dirty="0" smtClean="0">
                <a:latin typeface="Times New Roman" pitchFamily="18" charset="0"/>
                <a:cs typeface="Times New Roman" pitchFamily="18" charset="0"/>
              </a:rPr>
              <a:t>аспиранта (адъюнкта, соискателя) о выполнении индивидуального плана работы;</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2.	</a:t>
            </a:r>
            <a:r>
              <a:rPr lang="ru-RU" sz="2800" dirty="0" smtClean="0">
                <a:solidFill>
                  <a:srgbClr val="FFC000"/>
                </a:solidFill>
                <a:latin typeface="Times New Roman" pitchFamily="18" charset="0"/>
                <a:cs typeface="Times New Roman" pitchFamily="18" charset="0"/>
              </a:rPr>
              <a:t>кандидатский экзамен </a:t>
            </a:r>
            <a:r>
              <a:rPr lang="ru-RU" sz="2800" dirty="0" smtClean="0">
                <a:latin typeface="Times New Roman" pitchFamily="18" charset="0"/>
                <a:cs typeface="Times New Roman" pitchFamily="18" charset="0"/>
              </a:rPr>
              <a:t>по специальной дисциплине</a:t>
            </a:r>
            <a:r>
              <a:rPr lang="ru-RU" sz="2800" dirty="0" smtClean="0">
                <a:latin typeface="Times New Roman" pitchFamily="18" charset="0"/>
                <a:cs typeface="Times New Roman" pitchFamily="18" charset="0"/>
              </a:rPr>
              <a:t>.</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Формой текущей аттестации докторантов, соискателей при освоении содержания образовательной программы докторантуры является </a:t>
            </a:r>
            <a:r>
              <a:rPr lang="ru-RU" sz="2800" dirty="0" smtClean="0">
                <a:solidFill>
                  <a:srgbClr val="FFC000"/>
                </a:solidFill>
                <a:latin typeface="Times New Roman" pitchFamily="18" charset="0"/>
                <a:cs typeface="Times New Roman" pitchFamily="18" charset="0"/>
              </a:rPr>
              <a:t>отчет </a:t>
            </a:r>
            <a:r>
              <a:rPr lang="ru-RU" sz="2800" dirty="0" smtClean="0">
                <a:latin typeface="Times New Roman" pitchFamily="18" charset="0"/>
                <a:cs typeface="Times New Roman" pitchFamily="18" charset="0"/>
              </a:rPr>
              <a:t>докторанта (соискателя) о выполнении индивидуального плана работы</a:t>
            </a:r>
            <a:r>
              <a:rPr lang="ru-RU" sz="2800" dirty="0" smtClean="0">
                <a:latin typeface="Times New Roman" pitchFamily="18" charset="0"/>
                <a:cs typeface="Times New Roman" pitchFamily="18" charset="0"/>
              </a:rPr>
              <a:t>.</a:t>
            </a:r>
            <a:br>
              <a:rPr lang="ru-RU" sz="2800" dirty="0" smtClean="0">
                <a:latin typeface="Times New Roman" pitchFamily="18" charset="0"/>
                <a:cs typeface="Times New Roman" pitchFamily="18" charset="0"/>
              </a:rPr>
            </a:br>
            <a:endParaRPr lang="ru-RU" sz="2000" dirty="0">
              <a:solidFill>
                <a:schemeClr val="accent3"/>
              </a:solidFill>
              <a:latin typeface="Times New Roman" pitchFamily="18" charset="0"/>
              <a:cs typeface="Times New Roman" pitchFamily="18" charset="0"/>
            </a:endParaRPr>
          </a:p>
        </p:txBody>
      </p:sp>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428604"/>
            <a:ext cx="7885014" cy="5643602"/>
          </a:xfrm>
        </p:spPr>
        <p:txBody>
          <a:bodyPr>
            <a:noAutofit/>
          </a:bodyPr>
          <a:lstStyle/>
          <a:p>
            <a:pPr algn="l"/>
            <a:r>
              <a:rPr lang="ru-RU" sz="2800" dirty="0" smtClean="0">
                <a:latin typeface="Times New Roman" pitchFamily="18" charset="0"/>
                <a:cs typeface="Times New Roman" pitchFamily="18" charset="0"/>
              </a:rPr>
              <a:t>Аспиранты, адъюнкты, докторанты, соискатели при завершении освоения содержания образовательных программ послевузовского образования проходят итоговую аттестацию</a:t>
            </a:r>
            <a:r>
              <a:rPr lang="ru-RU" sz="2800" dirty="0" smtClean="0">
                <a:latin typeface="Times New Roman" pitchFamily="18" charset="0"/>
                <a:cs typeface="Times New Roman" pitchFamily="18" charset="0"/>
              </a:rPr>
              <a:t>.</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smtClean="0">
                <a:solidFill>
                  <a:srgbClr val="FFC000"/>
                </a:solidFill>
                <a:latin typeface="Times New Roman" pitchFamily="18" charset="0"/>
                <a:cs typeface="Times New Roman" pitchFamily="18" charset="0"/>
              </a:rPr>
              <a:t>Итоговая </a:t>
            </a:r>
            <a:r>
              <a:rPr lang="ru-RU" sz="2800" dirty="0" smtClean="0">
                <a:solidFill>
                  <a:srgbClr val="FFC000"/>
                </a:solidFill>
                <a:latin typeface="Times New Roman" pitchFamily="18" charset="0"/>
                <a:cs typeface="Times New Roman" pitchFamily="18" charset="0"/>
              </a:rPr>
              <a:t>аттестация </a:t>
            </a:r>
            <a:r>
              <a:rPr lang="ru-RU" sz="2800" dirty="0" smtClean="0">
                <a:latin typeface="Times New Roman" pitchFamily="18" charset="0"/>
                <a:cs typeface="Times New Roman" pitchFamily="18" charset="0"/>
              </a:rPr>
              <a:t>проводится в форме отчета аспиранта (адъюнкта, докторанта, соискателя) о выполнении индивидуального плана работы и осуществляется государственной аттестационной комиссией</a:t>
            </a:r>
            <a:r>
              <a:rPr lang="ru-RU" sz="2800" dirty="0" smtClean="0">
                <a:latin typeface="Times New Roman" pitchFamily="18" charset="0"/>
                <a:cs typeface="Times New Roman" pitchFamily="18" charset="0"/>
              </a:rPr>
              <a:t>.</a:t>
            </a:r>
            <a:br>
              <a:rPr lang="ru-RU" sz="28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endParaRPr lang="ru-RU" sz="2400" dirty="0">
              <a:solidFill>
                <a:schemeClr val="accent3"/>
              </a:solidFill>
              <a:latin typeface="Times New Roman" pitchFamily="18" charset="0"/>
              <a:cs typeface="Times New Roman" pitchFamily="18" charset="0"/>
            </a:endParaRPr>
          </a:p>
        </p:txBody>
      </p:sp>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428604"/>
            <a:ext cx="7885014" cy="5643602"/>
          </a:xfrm>
        </p:spPr>
        <p:txBody>
          <a:bodyPr>
            <a:normAutofit/>
          </a:bodyPr>
          <a:lstStyle/>
          <a:p>
            <a:pPr algn="l"/>
            <a:r>
              <a:rPr lang="ru-RU" sz="2800" dirty="0" smtClean="0">
                <a:latin typeface="Times New Roman" pitchFamily="18" charset="0"/>
                <a:cs typeface="Times New Roman" pitchFamily="18" charset="0"/>
              </a:rPr>
              <a:t>Результатом итоговой аттестации является утверждение или </a:t>
            </a:r>
            <a:r>
              <a:rPr lang="ru-RU" sz="2800" dirty="0" err="1" smtClean="0">
                <a:latin typeface="Times New Roman" pitchFamily="18" charset="0"/>
                <a:cs typeface="Times New Roman" pitchFamily="18" charset="0"/>
              </a:rPr>
              <a:t>неутверждение</a:t>
            </a:r>
            <a:r>
              <a:rPr lang="ru-RU" sz="2800" dirty="0" smtClean="0">
                <a:latin typeface="Times New Roman" pitchFamily="18" charset="0"/>
                <a:cs typeface="Times New Roman" pitchFamily="18" charset="0"/>
              </a:rPr>
              <a:t> отчета аспиранта (адъюнкта, докторанта, соискателя) о выполнении индивидуального плана работы.</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Положительным результатом итоговой аттестации является утверждение отчета аспиранта (адъюнкта, докторанта, соискателя) о выполнении индивидуального плана работы.</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endParaRPr lang="ru-RU" sz="2800" dirty="0">
              <a:solidFill>
                <a:schemeClr val="accent3"/>
              </a:solidFill>
              <a:latin typeface="Times New Roman" pitchFamily="18" charset="0"/>
              <a:cs typeface="Times New Roman" pitchFamily="18" charset="0"/>
            </a:endParaRPr>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428604"/>
            <a:ext cx="7885014" cy="5643602"/>
          </a:xfrm>
        </p:spPr>
        <p:txBody>
          <a:bodyPr>
            <a:normAutofit/>
          </a:bodyPr>
          <a:lstStyle/>
          <a:p>
            <a:pPr algn="l"/>
            <a:r>
              <a:rPr lang="ru-RU" sz="3200" dirty="0" smtClean="0">
                <a:solidFill>
                  <a:srgbClr val="00B0F0"/>
                </a:solidFill>
                <a:latin typeface="Times New Roman" pitchFamily="18" charset="0"/>
                <a:cs typeface="Times New Roman" pitchFamily="18" charset="0"/>
              </a:rPr>
              <a:t>Послевузовское образование </a:t>
            </a:r>
            <a:r>
              <a:rPr lang="ru-RU" sz="3200" dirty="0" smtClean="0">
                <a:latin typeface="Times New Roman" pitchFamily="18" charset="0"/>
                <a:cs typeface="Times New Roman" pitchFamily="18" charset="0"/>
              </a:rPr>
              <a:t>- уровень основного образования, направленный на развитие личности аспиранта, адъюнкта, докторанта, соискателя и реализацию их интеллектуального и творческого потенциала, формирование профессиональных навыков организации и проведения научных исследований, в том числе завершающийся присвоением научной квалификации "Исследователь".</a:t>
            </a:r>
            <a:endParaRPr lang="ru-RU" sz="3200" dirty="0">
              <a:solidFill>
                <a:schemeClr val="accent3"/>
              </a:solidFill>
              <a:latin typeface="Times New Roman" pitchFamily="18" charset="0"/>
              <a:cs typeface="Times New Roman" pitchFamily="18" charset="0"/>
            </a:endParaRPr>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472" y="500042"/>
            <a:ext cx="7885014" cy="5643602"/>
          </a:xfrm>
        </p:spPr>
        <p:txBody>
          <a:bodyPr>
            <a:noAutofit/>
          </a:bodyPr>
          <a:lstStyle/>
          <a:p>
            <a:pPr algn="l">
              <a:tabLst>
                <a:tab pos="530225" algn="l"/>
              </a:tabLst>
            </a:pP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smtClean="0">
                <a:solidFill>
                  <a:schemeClr val="accent3">
                    <a:lumMod val="75000"/>
                  </a:schemeClr>
                </a:solidFill>
                <a:latin typeface="Times New Roman" pitchFamily="18" charset="0"/>
                <a:cs typeface="Times New Roman" pitchFamily="18" charset="0"/>
              </a:rPr>
              <a:t>Система послевузовского образования включает в себя:</a:t>
            </a:r>
            <a:br>
              <a:rPr lang="ru-RU" sz="2800" dirty="0" smtClean="0">
                <a:solidFill>
                  <a:schemeClr val="accent3">
                    <a:lumMod val="75000"/>
                  </a:schemeClr>
                </a:solidFill>
                <a:latin typeface="Times New Roman" pitchFamily="18" charset="0"/>
                <a:cs typeface="Times New Roman" pitchFamily="18" charset="0"/>
              </a:rPr>
            </a:br>
            <a:r>
              <a:rPr lang="ru-RU" sz="2800" dirty="0" smtClean="0">
                <a:latin typeface="Times New Roman" pitchFamily="18" charset="0"/>
                <a:cs typeface="Times New Roman" pitchFamily="18" charset="0"/>
              </a:rPr>
              <a:t>1.	участников образовательного процесса при реализации образовательных программ послевузовского образования;</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2.	образовательные программы послевузовского образования;</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3.	учреждения образования, реализующие образовательные программы послевузовского образования;</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4.	организации, реализующие образовательные программы послевузовского образования;</a:t>
            </a:r>
            <a:endParaRPr lang="ru-RU" sz="2800" dirty="0">
              <a:solidFill>
                <a:schemeClr val="accent3"/>
              </a:solidFill>
              <a:latin typeface="Times New Roman" pitchFamily="18" charset="0"/>
              <a:cs typeface="Times New Roman" pitchFamily="18" charset="0"/>
            </a:endParaRPr>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428604"/>
            <a:ext cx="7885014" cy="5643602"/>
          </a:xfrm>
        </p:spPr>
        <p:txBody>
          <a:bodyPr>
            <a:normAutofit fontScale="90000"/>
          </a:bodyPr>
          <a:lstStyle/>
          <a:p>
            <a:pPr algn="l">
              <a:tabLst>
                <a:tab pos="354013" algn="l"/>
              </a:tabLst>
            </a:pPr>
            <a:r>
              <a:rPr lang="ru-RU" sz="2800" dirty="0" smtClean="0">
                <a:latin typeface="Times New Roman" pitchFamily="18" charset="0"/>
                <a:cs typeface="Times New Roman" pitchFamily="18" charset="0"/>
              </a:rPr>
              <a:t>5.	государственные организации образования, обеспечивающие функционирование системы послевузовского образования;</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6.	организации – заказчики кадров;</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7.	государственные органы, подчиненные и (или) подотчетные Президенту Республики Беларусь, Национальную академию наук Беларуси, республиканские органы государственного управления, иные государственные организации, подчиненные Правительству Республики Беларусь, иные организации и физических лиц в пределах их полномочий в сфере послевузовского образования</a:t>
            </a:r>
            <a:r>
              <a:rPr lang="ru-RU" sz="2800" dirty="0" smtClean="0">
                <a:latin typeface="Times New Roman" pitchFamily="18" charset="0"/>
                <a:cs typeface="Times New Roman" pitchFamily="18" charset="0"/>
              </a:rPr>
              <a:t>.</a:t>
            </a:r>
            <a:r>
              <a:rPr lang="ru-RU" sz="2000" dirty="0" smtClean="0"/>
              <a:t/>
            </a:r>
            <a:br>
              <a:rPr lang="ru-RU" sz="2000" dirty="0" smtClean="0"/>
            </a:br>
            <a:endParaRPr lang="ru-RU" sz="2000" dirty="0">
              <a:solidFill>
                <a:schemeClr val="accent3"/>
              </a:solidFill>
              <a:latin typeface="Times New Roman" pitchFamily="18" charset="0"/>
              <a:cs typeface="Times New Roman" pitchFamily="18" charset="0"/>
            </a:endParaRPr>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428604"/>
            <a:ext cx="7885014" cy="6143668"/>
          </a:xfrm>
        </p:spPr>
        <p:txBody>
          <a:bodyPr>
            <a:noAutofit/>
          </a:bodyPr>
          <a:lstStyle/>
          <a:p>
            <a:pPr algn="l">
              <a:tabLst>
                <a:tab pos="442913" algn="l"/>
              </a:tabLst>
            </a:pPr>
            <a:r>
              <a:rPr lang="ru-RU" sz="1900" dirty="0" smtClean="0">
                <a:solidFill>
                  <a:schemeClr val="accent3">
                    <a:lumMod val="75000"/>
                  </a:schemeClr>
                </a:solidFill>
                <a:latin typeface="Times New Roman" pitchFamily="18" charset="0"/>
                <a:cs typeface="Times New Roman" pitchFamily="18" charset="0"/>
              </a:rPr>
              <a:t>Послевузовское образование включает в себя две ступени:</a:t>
            </a:r>
            <a:r>
              <a:rPr lang="ru-RU" sz="1900" dirty="0" smtClean="0">
                <a:latin typeface="Times New Roman" pitchFamily="18" charset="0"/>
                <a:cs typeface="Times New Roman" pitchFamily="18" charset="0"/>
              </a:rPr>
              <a:t/>
            </a:r>
            <a:br>
              <a:rPr lang="ru-RU" sz="1900" dirty="0" smtClean="0">
                <a:latin typeface="Times New Roman" pitchFamily="18" charset="0"/>
                <a:cs typeface="Times New Roman" pitchFamily="18" charset="0"/>
              </a:rPr>
            </a:br>
            <a:r>
              <a:rPr lang="ru-RU" sz="1900" dirty="0" smtClean="0">
                <a:solidFill>
                  <a:schemeClr val="accent3">
                    <a:lumMod val="60000"/>
                    <a:lumOff val="40000"/>
                  </a:schemeClr>
                </a:solidFill>
                <a:latin typeface="Times New Roman" pitchFamily="18" charset="0"/>
                <a:cs typeface="Times New Roman" pitchFamily="18" charset="0"/>
              </a:rPr>
              <a:t>1.</a:t>
            </a:r>
            <a:r>
              <a:rPr lang="ru-RU" sz="1900" dirty="0" smtClean="0">
                <a:solidFill>
                  <a:srgbClr val="FFC000"/>
                </a:solidFill>
                <a:latin typeface="Times New Roman" pitchFamily="18" charset="0"/>
                <a:cs typeface="Times New Roman" pitchFamily="18" charset="0"/>
              </a:rPr>
              <a:t>	аспирантура (адъюнктура)</a:t>
            </a:r>
            <a:r>
              <a:rPr lang="ru-RU" sz="1900" dirty="0" smtClean="0">
                <a:latin typeface="Times New Roman" pitchFamily="18" charset="0"/>
                <a:cs typeface="Times New Roman" pitchFamily="18" charset="0"/>
              </a:rPr>
              <a:t> – I ступень послевузовского образования, направленная на подготовку специалистов, обладающих навыками планирования и самостоятельного проведения научных исследований, глубокими теоретическими знаниями, позволяющими подготовить квалификационную научную работу (диссертацию) на соискание ученой степени кандидата наук. На I ступени послевузовского образования реализуется образовательная программа аспирантуры (адъюнктуры), обеспечивающая получение научной квалификации "Исследователь";</a:t>
            </a:r>
            <a:br>
              <a:rPr lang="ru-RU" sz="1900" dirty="0" smtClean="0">
                <a:latin typeface="Times New Roman" pitchFamily="18" charset="0"/>
                <a:cs typeface="Times New Roman" pitchFamily="18" charset="0"/>
              </a:rPr>
            </a:br>
            <a:r>
              <a:rPr lang="ru-RU" sz="1900" dirty="0" smtClean="0">
                <a:latin typeface="Times New Roman" pitchFamily="18" charset="0"/>
                <a:cs typeface="Times New Roman" pitchFamily="18" charset="0"/>
              </a:rPr>
              <a:t>2.	</a:t>
            </a:r>
            <a:r>
              <a:rPr lang="ru-RU" sz="1900" dirty="0" smtClean="0">
                <a:solidFill>
                  <a:srgbClr val="FFC000"/>
                </a:solidFill>
                <a:latin typeface="Times New Roman" pitchFamily="18" charset="0"/>
                <a:cs typeface="Times New Roman" pitchFamily="18" charset="0"/>
              </a:rPr>
              <a:t>докторантура</a:t>
            </a:r>
            <a:r>
              <a:rPr lang="ru-RU" sz="1900" dirty="0" smtClean="0">
                <a:latin typeface="Times New Roman" pitchFamily="18" charset="0"/>
                <a:cs typeface="Times New Roman" pitchFamily="18" charset="0"/>
              </a:rPr>
              <a:t> – II ступень послевузовского образования, направленная на подготовку специалистов, обладающих навыками организации научно-исследовательской работы по новому направлению научных исследований или в развитие существующих актуальных направлений научных исследований, аналитического обобщения результатов научной деятельности, позволяющими подготовить квалификационную научную работу (диссертацию) на соискание ученой степени доктора наук. На II ступени послевузовского образования реализуется образовательная программа докторантуры.</a:t>
            </a:r>
            <a:br>
              <a:rPr lang="ru-RU" sz="1900" dirty="0" smtClean="0">
                <a:latin typeface="Times New Roman" pitchFamily="18" charset="0"/>
                <a:cs typeface="Times New Roman" pitchFamily="18" charset="0"/>
              </a:rPr>
            </a:br>
            <a:endParaRPr lang="ru-RU" sz="1900" dirty="0">
              <a:solidFill>
                <a:schemeClr val="accent4">
                  <a:lumMod val="20000"/>
                  <a:lumOff val="80000"/>
                </a:schemeClr>
              </a:solidFill>
              <a:latin typeface="Times New Roman" pitchFamily="18" charset="0"/>
              <a:cs typeface="Times New Roman" pitchFamily="18" charset="0"/>
            </a:endParaRPr>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428604"/>
            <a:ext cx="7885014" cy="5643602"/>
          </a:xfrm>
        </p:spPr>
        <p:txBody>
          <a:bodyPr>
            <a:normAutofit/>
          </a:bodyPr>
          <a:lstStyle/>
          <a:p>
            <a:pPr algn="l">
              <a:tabLst>
                <a:tab pos="354013" algn="l"/>
              </a:tabLst>
            </a:pPr>
            <a:r>
              <a:rPr lang="ru-RU" sz="2400" dirty="0" smtClean="0">
                <a:solidFill>
                  <a:schemeClr val="accent3">
                    <a:lumMod val="75000"/>
                  </a:schemeClr>
                </a:solidFill>
                <a:latin typeface="Times New Roman" pitchFamily="18" charset="0"/>
                <a:cs typeface="Times New Roman" pitchFamily="18" charset="0"/>
              </a:rPr>
              <a:t>Образовательные программы послевузовского образования подразделяются на:</a:t>
            </a:r>
            <a:br>
              <a:rPr lang="ru-RU" sz="2400" dirty="0" smtClean="0">
                <a:solidFill>
                  <a:schemeClr val="accent3">
                    <a:lumMod val="75000"/>
                  </a:schemeClr>
                </a:solidFill>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1.	образовательную программу аспирантуры (адъюнктуры), обеспечивающую получение научной квалификации "Исследователь";</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2.	образовательную программу докторантуры.</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endParaRPr lang="ru-RU" sz="2000" dirty="0">
              <a:solidFill>
                <a:schemeClr val="accent3"/>
              </a:solidFill>
              <a:latin typeface="Times New Roman" pitchFamily="18" charset="0"/>
              <a:cs typeface="Times New Roman" pitchFamily="18" charset="0"/>
            </a:endParaRPr>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428604"/>
            <a:ext cx="7885014" cy="5643602"/>
          </a:xfrm>
        </p:spPr>
        <p:txBody>
          <a:bodyPr>
            <a:normAutofit/>
          </a:bodyPr>
          <a:lstStyle/>
          <a:p>
            <a:pPr algn="l"/>
            <a:r>
              <a:rPr lang="ru-RU" sz="2400" dirty="0" smtClean="0">
                <a:solidFill>
                  <a:schemeClr val="accent3">
                    <a:lumMod val="75000"/>
                  </a:schemeClr>
                </a:solidFill>
                <a:latin typeface="Times New Roman" pitchFamily="18" charset="0"/>
                <a:cs typeface="Times New Roman" pitchFamily="18" charset="0"/>
              </a:rPr>
              <a:t>Срок получения послевузовского образования составляет:</a:t>
            </a:r>
            <a:br>
              <a:rPr lang="ru-RU" sz="2400" dirty="0" smtClean="0">
                <a:solidFill>
                  <a:schemeClr val="accent3">
                    <a:lumMod val="75000"/>
                  </a:schemeClr>
                </a:solidFill>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solidFill>
                  <a:srgbClr val="FFC000"/>
                </a:solidFill>
                <a:latin typeface="Times New Roman" pitchFamily="18" charset="0"/>
                <a:cs typeface="Times New Roman" pitchFamily="18" charset="0"/>
              </a:rPr>
              <a:t>в дневной форме </a:t>
            </a:r>
            <a:r>
              <a:rPr lang="ru-RU" sz="2400" dirty="0" smtClean="0">
                <a:latin typeface="Times New Roman" pitchFamily="18" charset="0"/>
                <a:cs typeface="Times New Roman" pitchFamily="18" charset="0"/>
              </a:rPr>
              <a:t>получения образования – не более трех лет;</a:t>
            </a:r>
            <a:br>
              <a:rPr lang="ru-RU" sz="2400" dirty="0" smtClean="0">
                <a:latin typeface="Times New Roman" pitchFamily="18" charset="0"/>
                <a:cs typeface="Times New Roman" pitchFamily="18" charset="0"/>
              </a:rPr>
            </a:br>
            <a:r>
              <a:rPr lang="ru-RU" sz="2400" dirty="0" smtClean="0">
                <a:solidFill>
                  <a:srgbClr val="FFC000"/>
                </a:solidFill>
                <a:latin typeface="Times New Roman" pitchFamily="18" charset="0"/>
                <a:cs typeface="Times New Roman" pitchFamily="18" charset="0"/>
              </a:rPr>
              <a:t>в заочной форме </a:t>
            </a:r>
            <a:r>
              <a:rPr lang="ru-RU" sz="2400" dirty="0" smtClean="0">
                <a:latin typeface="Times New Roman" pitchFamily="18" charset="0"/>
                <a:cs typeface="Times New Roman" pitchFamily="18" charset="0"/>
              </a:rPr>
              <a:t>получения образования – не более четырех лет;</a:t>
            </a:r>
            <a:br>
              <a:rPr lang="ru-RU" sz="2400" dirty="0" smtClean="0">
                <a:latin typeface="Times New Roman" pitchFamily="18" charset="0"/>
                <a:cs typeface="Times New Roman" pitchFamily="18" charset="0"/>
              </a:rPr>
            </a:br>
            <a:r>
              <a:rPr lang="ru-RU" sz="2400" dirty="0" smtClean="0">
                <a:solidFill>
                  <a:srgbClr val="FFC000"/>
                </a:solidFill>
                <a:latin typeface="Times New Roman" pitchFamily="18" charset="0"/>
                <a:cs typeface="Times New Roman" pitchFamily="18" charset="0"/>
              </a:rPr>
              <a:t>в форме соискательства </a:t>
            </a:r>
            <a:r>
              <a:rPr lang="ru-RU" sz="2400" dirty="0" smtClean="0">
                <a:latin typeface="Times New Roman" pitchFamily="18" charset="0"/>
                <a:cs typeface="Times New Roman" pitchFamily="18" charset="0"/>
              </a:rPr>
              <a:t>– не более пяти лет.</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endParaRPr lang="ru-RU" sz="2400" dirty="0">
              <a:solidFill>
                <a:schemeClr val="accent3"/>
              </a:solidFill>
              <a:latin typeface="Times New Roman" pitchFamily="18" charset="0"/>
              <a:cs typeface="Times New Roman" pitchFamily="18" charset="0"/>
            </a:endParaRPr>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428604"/>
            <a:ext cx="7885014" cy="5643602"/>
          </a:xfrm>
        </p:spPr>
        <p:txBody>
          <a:bodyPr>
            <a:normAutofit/>
          </a:bodyPr>
          <a:lstStyle/>
          <a:p>
            <a:pPr algn="l">
              <a:tabLst>
                <a:tab pos="442913" algn="l"/>
              </a:tabLst>
            </a:pPr>
            <a:r>
              <a:rPr lang="ru-RU" sz="2000" dirty="0" smtClean="0">
                <a:solidFill>
                  <a:schemeClr val="accent3">
                    <a:lumMod val="75000"/>
                  </a:schemeClr>
                </a:solidFill>
                <a:latin typeface="Times New Roman" pitchFamily="18" charset="0"/>
                <a:cs typeface="Times New Roman" pitchFamily="18" charset="0"/>
              </a:rPr>
              <a:t>К учреждениям образования, организациям, реализующим образовательные программы послевузовского образования, относятся:</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1.	классический университет, профильный университет (академия, консерватория), институт;</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2.	академия последипломного образования, институт повышения квалификации и переподготовки;</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3.	организации, осуществляющие научно-методическое обеспечение послевузовского образования, подчиненные республиканским органам государственного управления;</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4.	научные организации, подчиненные республиканским органам государственного управления, иным государственным организациям, подчиненным Правительству Республики Беларусь, Национальной академии наук Беларуси;</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5.	организации, уполномоченные Президентом Республики Беларусь на реализацию образовательных программ послевузовского образования</a:t>
            </a:r>
            <a:r>
              <a:rPr lang="ru-RU" sz="2000" dirty="0" smtClean="0">
                <a:latin typeface="Times New Roman" pitchFamily="18" charset="0"/>
                <a:cs typeface="Times New Roman" pitchFamily="18" charset="0"/>
              </a:rPr>
              <a:t>.</a:t>
            </a:r>
            <a:endParaRPr lang="ru-RU" sz="2000" dirty="0">
              <a:solidFill>
                <a:schemeClr val="accent3"/>
              </a:solidFill>
              <a:latin typeface="Times New Roman" pitchFamily="18" charset="0"/>
              <a:cs typeface="Times New Roman" pitchFamily="18" charset="0"/>
            </a:endParaRPr>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428604"/>
            <a:ext cx="8358246" cy="5643602"/>
          </a:xfrm>
        </p:spPr>
        <p:txBody>
          <a:bodyPr>
            <a:normAutofit/>
          </a:bodyPr>
          <a:lstStyle/>
          <a:p>
            <a:pPr algn="l"/>
            <a:r>
              <a:rPr lang="ru-RU" sz="2800" dirty="0" smtClean="0">
                <a:latin typeface="Times New Roman" pitchFamily="18" charset="0"/>
                <a:cs typeface="Times New Roman" pitchFamily="18" charset="0"/>
              </a:rPr>
              <a:t>Образовательная программа </a:t>
            </a:r>
            <a:r>
              <a:rPr lang="ru-RU" sz="2800" dirty="0" smtClean="0">
                <a:solidFill>
                  <a:schemeClr val="accent3">
                    <a:lumMod val="75000"/>
                  </a:schemeClr>
                </a:solidFill>
                <a:latin typeface="Times New Roman" pitchFamily="18" charset="0"/>
                <a:cs typeface="Times New Roman" pitchFamily="18" charset="0"/>
              </a:rPr>
              <a:t>аспирантуры</a:t>
            </a:r>
            <a:r>
              <a:rPr lang="ru-RU" sz="2800" dirty="0" smtClean="0">
                <a:latin typeface="Times New Roman" pitchFamily="18" charset="0"/>
                <a:cs typeface="Times New Roman" pitchFamily="18" charset="0"/>
              </a:rPr>
              <a:t> (адъюнктуры), обеспечивающая получение научной квалификации "Исследователь", реализуется в </a:t>
            </a:r>
            <a:r>
              <a:rPr lang="ru-RU" sz="2800" dirty="0" smtClean="0">
                <a:solidFill>
                  <a:srgbClr val="FFC000"/>
                </a:solidFill>
                <a:latin typeface="Times New Roman" pitchFamily="18" charset="0"/>
                <a:cs typeface="Times New Roman" pitchFamily="18" charset="0"/>
              </a:rPr>
              <a:t>дневной</a:t>
            </a:r>
            <a:r>
              <a:rPr lang="ru-RU" sz="2800" dirty="0" smtClean="0">
                <a:latin typeface="Times New Roman" pitchFamily="18" charset="0"/>
                <a:cs typeface="Times New Roman" pitchFamily="18" charset="0"/>
              </a:rPr>
              <a:t> и </a:t>
            </a:r>
            <a:r>
              <a:rPr lang="ru-RU" sz="2800" dirty="0" smtClean="0">
                <a:solidFill>
                  <a:srgbClr val="FFC000"/>
                </a:solidFill>
                <a:latin typeface="Times New Roman" pitchFamily="18" charset="0"/>
                <a:cs typeface="Times New Roman" pitchFamily="18" charset="0"/>
              </a:rPr>
              <a:t>заочной </a:t>
            </a:r>
            <a:r>
              <a:rPr lang="ru-RU" sz="2800" dirty="0" smtClean="0">
                <a:latin typeface="Times New Roman" pitchFamily="18" charset="0"/>
                <a:cs typeface="Times New Roman" pitchFamily="18" charset="0"/>
              </a:rPr>
              <a:t>формах получения образования либо в форме </a:t>
            </a:r>
            <a:r>
              <a:rPr lang="ru-RU" sz="2800" dirty="0" smtClean="0">
                <a:solidFill>
                  <a:srgbClr val="FFC000"/>
                </a:solidFill>
                <a:latin typeface="Times New Roman" pitchFamily="18" charset="0"/>
                <a:cs typeface="Times New Roman" pitchFamily="18" charset="0"/>
              </a:rPr>
              <a:t>соискательства</a:t>
            </a:r>
            <a:r>
              <a:rPr lang="ru-RU" sz="2800" dirty="0" smtClean="0">
                <a:latin typeface="Times New Roman" pitchFamily="18" charset="0"/>
                <a:cs typeface="Times New Roman" pitchFamily="18" charset="0"/>
              </a:rPr>
              <a:t>.</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Образовательная программа </a:t>
            </a:r>
            <a:r>
              <a:rPr lang="ru-RU" sz="2800" dirty="0" smtClean="0">
                <a:solidFill>
                  <a:schemeClr val="accent3">
                    <a:lumMod val="75000"/>
                  </a:schemeClr>
                </a:solidFill>
                <a:latin typeface="Times New Roman" pitchFamily="18" charset="0"/>
                <a:cs typeface="Times New Roman" pitchFamily="18" charset="0"/>
              </a:rPr>
              <a:t>докторантуры</a:t>
            </a:r>
            <a:r>
              <a:rPr lang="ru-RU" sz="2800" dirty="0" smtClean="0">
                <a:latin typeface="Times New Roman" pitchFamily="18" charset="0"/>
                <a:cs typeface="Times New Roman" pitchFamily="18" charset="0"/>
              </a:rPr>
              <a:t> реализуется в </a:t>
            </a:r>
            <a:r>
              <a:rPr lang="ru-RU" sz="2800" dirty="0" smtClean="0">
                <a:solidFill>
                  <a:srgbClr val="FFC000"/>
                </a:solidFill>
                <a:latin typeface="Times New Roman" pitchFamily="18" charset="0"/>
                <a:cs typeface="Times New Roman" pitchFamily="18" charset="0"/>
              </a:rPr>
              <a:t>дневной</a:t>
            </a:r>
            <a:r>
              <a:rPr lang="ru-RU" sz="2800" dirty="0" smtClean="0">
                <a:latin typeface="Times New Roman" pitchFamily="18" charset="0"/>
                <a:cs typeface="Times New Roman" pitchFamily="18" charset="0"/>
              </a:rPr>
              <a:t> форме получения образования либо в форме </a:t>
            </a:r>
            <a:r>
              <a:rPr lang="ru-RU" sz="2800" dirty="0" smtClean="0">
                <a:solidFill>
                  <a:srgbClr val="FFC000"/>
                </a:solidFill>
                <a:latin typeface="Times New Roman" pitchFamily="18" charset="0"/>
                <a:cs typeface="Times New Roman" pitchFamily="18" charset="0"/>
              </a:rPr>
              <a:t>соискательства</a:t>
            </a:r>
            <a:r>
              <a:rPr lang="ru-RU" sz="2800" dirty="0" smtClean="0">
                <a:latin typeface="Times New Roman" pitchFamily="18" charset="0"/>
                <a:cs typeface="Times New Roman" pitchFamily="18" charset="0"/>
              </a:rPr>
              <a:t>.</a:t>
            </a:r>
            <a:br>
              <a:rPr lang="ru-RU" sz="2800" dirty="0" smtClean="0">
                <a:latin typeface="Times New Roman" pitchFamily="18" charset="0"/>
                <a:cs typeface="Times New Roman" pitchFamily="18" charset="0"/>
              </a:rPr>
            </a:br>
            <a:r>
              <a:rPr lang="ru-RU" sz="2800" dirty="0" smtClean="0"/>
              <a:t/>
            </a:r>
            <a:br>
              <a:rPr lang="ru-RU" sz="2800" dirty="0" smtClean="0"/>
            </a:br>
            <a:endParaRPr lang="ru-RU" sz="2800" dirty="0">
              <a:solidFill>
                <a:schemeClr val="accent5">
                  <a:lumMod val="40000"/>
                  <a:lumOff val="60000"/>
                </a:schemeClr>
              </a:solidFill>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BB6A232A06C4C843B3F96C4DEC1B1186" ma:contentTypeVersion="0" ma:contentTypeDescription="Создание документа." ma:contentTypeScope="" ma:versionID="b102913e76cf3ae6b673986418760d10">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1CDA5221-ACB5-46A4-B367-725C8B570CD9}"/>
</file>

<file path=customXml/itemProps2.xml><?xml version="1.0" encoding="utf-8"?>
<ds:datastoreItem xmlns:ds="http://schemas.openxmlformats.org/officeDocument/2006/customXml" ds:itemID="{97000CF1-74C9-4E53-8131-E4A8DE7597BF}"/>
</file>

<file path=customXml/itemProps3.xml><?xml version="1.0" encoding="utf-8"?>
<ds:datastoreItem xmlns:ds="http://schemas.openxmlformats.org/officeDocument/2006/customXml" ds:itemID="{8AC969BB-2D51-4F94-BB29-EA02D6F9F4B8}"/>
</file>

<file path=docProps/app.xml><?xml version="1.0" encoding="utf-8"?>
<Properties xmlns="http://schemas.openxmlformats.org/officeDocument/2006/extended-properties" xmlns:vt="http://schemas.openxmlformats.org/officeDocument/2006/docPropsVTypes">
  <Template>Flow</Template>
  <TotalTime>92</TotalTime>
  <Words>347</Words>
  <Application>Microsoft Office PowerPoint</Application>
  <PresentationFormat>Экран (4:3)</PresentationFormat>
  <Paragraphs>17</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Поток</vt:lpstr>
      <vt:lpstr>Послевузовское образование  как условие  непрерывной подготовки и  повышения квалификации современного специалиста </vt:lpstr>
      <vt:lpstr>Послевузовское образование - уровень основного образования, направленный на развитие личности аспиранта, адъюнкта, докторанта, соискателя и реализацию их интеллектуального и творческого потенциала, формирование профессиональных навыков организации и проведения научных исследований, в том числе завершающийся присвоением научной квалификации "Исследователь".</vt:lpstr>
      <vt:lpstr> Система послевузовского образования включает в себя: 1. участников образовательного процесса при реализации образовательных программ послевузовского образования; 2. образовательные программы послевузовского образования; 3. учреждения образования, реализующие образовательные программы послевузовского образования; 4. организации, реализующие образовательные программы послевузовского образования;</vt:lpstr>
      <vt:lpstr>5. государственные организации образования, обеспечивающие функционирование системы послевузовского образования; 6. организации – заказчики кадров; 7. государственные органы, подчиненные и (или) подотчетные Президенту Республики Беларусь, Национальную академию наук Беларуси, республиканские органы государственного управления, иные государственные организации, подчиненные Правительству Республики Беларусь, иные организации и физических лиц в пределах их полномочий в сфере послевузовского образования. </vt:lpstr>
      <vt:lpstr>Послевузовское образование включает в себя две ступени: 1. аспирантура (адъюнктура) – I ступень послевузовского образования, направленная на подготовку специалистов, обладающих навыками планирования и самостоятельного проведения научных исследований, глубокими теоретическими знаниями, позволяющими подготовить квалификационную научную работу (диссертацию) на соискание ученой степени кандидата наук. На I ступени послевузовского образования реализуется образовательная программа аспирантуры (адъюнктуры), обеспечивающая получение научной квалификации "Исследователь"; 2. докторантура – II ступень послевузовского образования, направленная на подготовку специалистов, обладающих навыками организации научно-исследовательской работы по новому направлению научных исследований или в развитие существующих актуальных направлений научных исследований, аналитического обобщения результатов научной деятельности, позволяющими подготовить квалификационную научную работу (диссертацию) на соискание ученой степени доктора наук. На II ступени послевузовского образования реализуется образовательная программа докторантуры. </vt:lpstr>
      <vt:lpstr>Образовательные программы послевузовского образования подразделяются на:  1. образовательную программу аспирантуры (адъюнктуры), обеспечивающую получение научной квалификации "Исследователь"; 2. образовательную программу докторантуры.       </vt:lpstr>
      <vt:lpstr>Срок получения послевузовского образования составляет:  в дневной форме получения образования – не более трех лет; в заочной форме получения образования – не более четырех лет; в форме соискательства – не более пяти лет.     </vt:lpstr>
      <vt:lpstr>К учреждениям образования, организациям, реализующим образовательные программы послевузовского образования, относятся: 1. классический университет, профильный университет (академия, консерватория), институт; 2. академия последипломного образования, институт повышения квалификации и переподготовки; 3. организации, осуществляющие научно-методическое обеспечение послевузовского образования, подчиненные республиканским органам государственного управления; 4. научные организации, подчиненные республиканским органам государственного управления, иным государственным организациям, подчиненным Правительству Республики Беларусь, Национальной академии наук Беларуси; 5. организации, уполномоченные Президентом Республики Беларусь на реализацию образовательных программ послевузовского образования.</vt:lpstr>
      <vt:lpstr>Образовательная программа аспирантуры (адъюнктуры), обеспечивающая получение научной квалификации "Исследователь", реализуется в дневной и заочной формах получения образования либо в форме соискательства. Образовательная программа докторантуры реализуется в дневной форме получения образования либо в форме соискательства.  </vt:lpstr>
      <vt:lpstr>Образовательный процесс при реализации образовательных программ послевузовского образования организуется по учебным годам. Учебный год при реализации образовательных программ послевузовского образования делится на полугодия.    </vt:lpstr>
      <vt:lpstr>Для аспирантов (адъюнктов), осваивающих образовательную программу аспирантуры (адъюнктуры), обеспечивающую получение научной квалификации "Исследователь", в дневной форме получения образования, докторантов устанавливаются ежегодные каникулы продолжительностью тридцать календарных дней.   </vt:lpstr>
      <vt:lpstr>Образовательный процесс при реализации образовательных программ послевузовского образования организуется в формах учебных занятий (лекции, практические занятия, консультации) и научных исследований.  Образовательный процесс осуществляется в группах или индивидуально.  Участниками образовательного процесса являются аспиранты, адъюнкты, докторанты, соискатели, педагогические работники, в том числе научные руководители, научные консультанты.</vt:lpstr>
      <vt:lpstr>Научный руководитель – специалист, назначаемый руководителем учреждения образования (организации, реализующей образовательные программы послевузовского образования) для оказания помощи в освоении содержания образовательной программы аспирантуры (адъюнктуры), обеспечивающей получение научной квалификации "Исследователь", и подготовке квалификационной научной работы (диссертации) на соискание ученой степени кандидата наук.</vt:lpstr>
      <vt:lpstr>Научный консультант – специалист, назначаемый руководителем учреждения образования (организации, реализующей образовательные программы послевузовского образования) для оказания помощи в освоении содержания образовательной программы докторантуры и подготовке квалификационной научной работы (диссертации) на соискание ученой степени доктора наук.  </vt:lpstr>
      <vt:lpstr>Аспиранты, адъюнкты, докторанты, соискатели при освоении содержания образовательных программ послевузовского образования проходят текущую аттестацию. Формами текущей аттестации являются: 1. отчет аспиранта (адъюнкта, соискателя) о выполнении индивидуального плана работы; 2. кандидатский экзамен по специальной дисциплине. Формой текущей аттестации докторантов, соискателей при освоении содержания образовательной программы докторантуры является отчет докторанта (соискателя) о выполнении индивидуального плана работы. </vt:lpstr>
      <vt:lpstr>Аспиранты, адъюнкты, докторанты, соискатели при завершении освоения содержания образовательных программ послевузовского образования проходят итоговую аттестацию.  Итоговая аттестация проводится в форме отчета аспиранта (адъюнкта, докторанта, соискателя) о выполнении индивидуального плана работы и осуществляется государственной аттестационной комиссией.  </vt:lpstr>
      <vt:lpstr>Результатом итоговой аттестации является утверждение или неутверждение отчета аспиранта (адъюнкта, докторанта, соискателя) о выполнении индивидуального плана работы.   Положительным результатом итоговой аттестации является утверждение отчета аспиранта (адъюнкта, докторанта, соискателя) о выполнении индивидуального плана работы.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Послевузовское образование  как условие непрерывной подготовки и повышения квалификации современного специалиста</dc:title>
  <dc:creator>Светлана</dc:creator>
  <cp:lastModifiedBy>user</cp:lastModifiedBy>
  <cp:revision>44</cp:revision>
  <dcterms:created xsi:type="dcterms:W3CDTF">2013-01-21T14:52:17Z</dcterms:created>
  <dcterms:modified xsi:type="dcterms:W3CDTF">2013-01-29T07:16:21Z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0x010100BB6A232A06C4C843B3F96C4DEC1B1186</vt:lpwstr>
  </property>
</Properties>
</file>